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60" r:id="rId4"/>
    <p:sldId id="259" r:id="rId5"/>
    <p:sldId id="262"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1104" y="2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02/03/1445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02/03/1445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02/03/1445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02/03/1445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02/03/1445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02/03/1445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02/03/1445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5.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a:extLst>
              <a:ext uri="{FF2B5EF4-FFF2-40B4-BE49-F238E27FC236}">
                <a16:creationId xmlns:a16="http://schemas.microsoft.com/office/drawing/2014/main" id="{8DC0F74D-7F74-5B5F-87CE-A4221BD9BE7C}"/>
              </a:ext>
            </a:extLst>
          </p:cNvPr>
          <p:cNvSpPr>
            <a:spLocks noGrp="1"/>
          </p:cNvSpPr>
          <p:nvPr>
            <p:ph type="title"/>
          </p:nvPr>
        </p:nvSpPr>
        <p:spPr/>
        <p:txBody>
          <a:bodyPr/>
          <a:lstStyle/>
          <a:p>
            <a:endParaRPr lang="ar-IQ"/>
          </a:p>
        </p:txBody>
      </p:sp>
    </p:spTree>
    <p:extLst>
      <p:ext uri="{BB962C8B-B14F-4D97-AF65-F5344CB8AC3E}">
        <p14:creationId xmlns:p14="http://schemas.microsoft.com/office/powerpoint/2010/main" val="1853475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txBox="1">
            <a:spLocks noChangeArrowheads="1"/>
          </p:cNvSpPr>
          <p:nvPr/>
        </p:nvSpPr>
        <p:spPr bwMode="auto">
          <a:xfrm>
            <a:off x="414720" y="332656"/>
            <a:ext cx="7050240" cy="4838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eaLnBrk="0"/>
            <a:r>
              <a:rPr lang="en-US" altLang="ar-IQ" sz="2400" b="1" dirty="0">
                <a:solidFill>
                  <a:srgbClr val="000000"/>
                </a:solidFill>
              </a:rPr>
              <a:t>Strength Earthquake</a:t>
            </a:r>
          </a:p>
        </p:txBody>
      </p:sp>
      <p:sp>
        <p:nvSpPr>
          <p:cNvPr id="3" name="مستطيل 2"/>
          <p:cNvSpPr/>
          <p:nvPr/>
        </p:nvSpPr>
        <p:spPr>
          <a:xfrm>
            <a:off x="179512" y="847873"/>
            <a:ext cx="8496944" cy="2031325"/>
          </a:xfrm>
          <a:prstGeom prst="rect">
            <a:avLst/>
          </a:prstGeom>
        </p:spPr>
        <p:txBody>
          <a:bodyPr wrap="square">
            <a:spAutoFit/>
          </a:bodyPr>
          <a:lstStyle/>
          <a:p>
            <a:pPr algn="l" rtl="0"/>
            <a:r>
              <a:rPr lang="en-US" b="1" dirty="0"/>
              <a:t> 1-intensity </a:t>
            </a:r>
            <a:r>
              <a:rPr lang="en-US" dirty="0"/>
              <a:t>is the oldest measurement of earthquake magnitude and is a qualitative) description of the effect of the earthquake on the location of the image effect size observation. Left by the earthquake and on the reactions of the people at that site. The effect of the earthquake is mainly the strength of the earthquake and the positional conditions of the site</a:t>
            </a:r>
          </a:p>
          <a:p>
            <a:pPr algn="l" rtl="0"/>
            <a:r>
              <a:rPr lang="en-US" dirty="0"/>
              <a:t>And according to the building system adopted in the area where the earthquake occurred</a:t>
            </a:r>
          </a:p>
          <a:p>
            <a:pPr algn="l"/>
            <a:r>
              <a:rPr lang="en-US" dirty="0"/>
              <a:t> </a:t>
            </a:r>
          </a:p>
        </p:txBody>
      </p:sp>
      <p:sp>
        <p:nvSpPr>
          <p:cNvPr id="4" name="مستطيل 3"/>
          <p:cNvSpPr/>
          <p:nvPr/>
        </p:nvSpPr>
        <p:spPr>
          <a:xfrm>
            <a:off x="198964" y="2896145"/>
            <a:ext cx="8621507" cy="369332"/>
          </a:xfrm>
          <a:prstGeom prst="rect">
            <a:avLst/>
          </a:prstGeom>
        </p:spPr>
        <p:txBody>
          <a:bodyPr wrap="square">
            <a:spAutoFit/>
          </a:bodyPr>
          <a:lstStyle/>
          <a:p>
            <a:pPr algn="l"/>
            <a:r>
              <a:rPr lang="en-US" b="1" dirty="0"/>
              <a:t>The </a:t>
            </a:r>
            <a:r>
              <a:rPr lang="en-US" b="1" dirty="0" err="1"/>
              <a:t>Mercalli</a:t>
            </a:r>
            <a:r>
              <a:rPr lang="en-US" b="1" dirty="0"/>
              <a:t> </a:t>
            </a:r>
            <a:r>
              <a:rPr lang="en-US" dirty="0"/>
              <a:t>scale </a:t>
            </a:r>
            <a:r>
              <a:rPr lang="en-US" b="1" dirty="0"/>
              <a:t>1-12</a:t>
            </a:r>
            <a:r>
              <a:rPr lang="en-US" dirty="0"/>
              <a:t> is the most widely used earthquake intensity scale</a:t>
            </a:r>
            <a:endParaRPr lang="ar-IQ" dirty="0"/>
          </a:p>
        </p:txBody>
      </p:sp>
    </p:spTree>
    <p:extLst>
      <p:ext uri="{BB962C8B-B14F-4D97-AF65-F5344CB8AC3E}">
        <p14:creationId xmlns:p14="http://schemas.microsoft.com/office/powerpoint/2010/main" val="1541434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440" y="609184"/>
            <a:ext cx="7773120" cy="685512"/>
          </a:xfrm>
        </p:spPr>
        <p:txBody>
          <a:bodyPr>
            <a:normAutofit fontScale="90000"/>
          </a:bodyPr>
          <a:lstStyle/>
          <a:p>
            <a:pPr eaLnBrk="1" hangingPunct="1"/>
            <a:r>
              <a:rPr lang="en-US" altLang="ar-IQ"/>
              <a:t>Intensity</a:t>
            </a:r>
          </a:p>
        </p:txBody>
      </p:sp>
      <p:sp>
        <p:nvSpPr>
          <p:cNvPr id="46083" name="Rectangle 3"/>
          <p:cNvSpPr>
            <a:spLocks noGrp="1" noChangeArrowheads="1"/>
          </p:cNvSpPr>
          <p:nvPr>
            <p:ph idx="1"/>
          </p:nvPr>
        </p:nvSpPr>
        <p:spPr>
          <a:xfrm>
            <a:off x="685440" y="1600009"/>
            <a:ext cx="7773120" cy="4496152"/>
          </a:xfrm>
        </p:spPr>
        <p:txBody>
          <a:bodyPr/>
          <a:lstStyle/>
          <a:p>
            <a:pPr eaLnBrk="1" hangingPunct="1">
              <a:lnSpc>
                <a:spcPct val="90000"/>
              </a:lnSpc>
              <a:buFontTx/>
              <a:buNone/>
            </a:pPr>
            <a:r>
              <a:rPr lang="en-US" altLang="ar-IQ" dirty="0"/>
              <a:t>How Strong Earthquake Feels to Observer</a:t>
            </a:r>
          </a:p>
          <a:p>
            <a:pPr eaLnBrk="1" hangingPunct="1">
              <a:lnSpc>
                <a:spcPct val="90000"/>
              </a:lnSpc>
              <a:buFontTx/>
              <a:buNone/>
            </a:pPr>
            <a:r>
              <a:rPr lang="en-US" altLang="ar-IQ" dirty="0"/>
              <a:t>Depends On: </a:t>
            </a:r>
          </a:p>
          <a:p>
            <a:pPr eaLnBrk="1" hangingPunct="1">
              <a:lnSpc>
                <a:spcPct val="90000"/>
              </a:lnSpc>
            </a:pPr>
            <a:r>
              <a:rPr lang="en-US" altLang="ar-IQ" dirty="0"/>
              <a:t>Distance to Quake </a:t>
            </a:r>
          </a:p>
          <a:p>
            <a:pPr eaLnBrk="1" hangingPunct="1">
              <a:lnSpc>
                <a:spcPct val="90000"/>
              </a:lnSpc>
            </a:pPr>
            <a:r>
              <a:rPr lang="en-US" altLang="ar-IQ" dirty="0"/>
              <a:t>Geology </a:t>
            </a:r>
          </a:p>
          <a:p>
            <a:pPr eaLnBrk="1" hangingPunct="1">
              <a:lnSpc>
                <a:spcPct val="90000"/>
              </a:lnSpc>
            </a:pPr>
            <a:r>
              <a:rPr lang="en-US" altLang="ar-IQ" dirty="0"/>
              <a:t>Type of Building </a:t>
            </a:r>
          </a:p>
          <a:p>
            <a:pPr eaLnBrk="1" hangingPunct="1">
              <a:lnSpc>
                <a:spcPct val="90000"/>
              </a:lnSpc>
            </a:pPr>
            <a:r>
              <a:rPr lang="en-US" altLang="ar-IQ" dirty="0"/>
              <a:t>Observer! </a:t>
            </a:r>
          </a:p>
          <a:p>
            <a:pPr eaLnBrk="1" hangingPunct="1">
              <a:lnSpc>
                <a:spcPct val="90000"/>
              </a:lnSpc>
              <a:buFontTx/>
              <a:buNone/>
            </a:pPr>
            <a:r>
              <a:rPr lang="en-US" altLang="ar-IQ" dirty="0"/>
              <a:t>Varies from Place to Place </a:t>
            </a:r>
          </a:p>
        </p:txBody>
      </p:sp>
    </p:spTree>
    <p:extLst>
      <p:ext uri="{BB962C8B-B14F-4D97-AF65-F5344CB8AC3E}">
        <p14:creationId xmlns:p14="http://schemas.microsoft.com/office/powerpoint/2010/main" val="1307677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Slide Number Placeholder 3"/>
          <p:cNvSpPr>
            <a:spLocks noGrp="1"/>
          </p:cNvSpPr>
          <p:nvPr>
            <p:ph type="sldNum" sz="quarter" idx="12"/>
          </p:nvPr>
        </p:nvSpPr>
        <p:spPr>
          <a:xfrm>
            <a:off x="5944320" y="5766366"/>
            <a:ext cx="1935360" cy="331235"/>
          </a:xfrm>
          <a:noFill/>
        </p:spPr>
        <p:txBody>
          <a:bodyPr/>
          <a:lstStyle>
            <a:lvl1pPr eaLnBrk="0">
              <a:tabLst>
                <a:tab pos="656650" algn="l"/>
                <a:tab pos="1313299" algn="l"/>
                <a:tab pos="1969949" algn="l"/>
              </a:tabLst>
              <a:defRPr>
                <a:solidFill>
                  <a:schemeClr val="bg1"/>
                </a:solidFill>
                <a:latin typeface="Arial" pitchFamily="34" charset="0"/>
                <a:ea typeface="WenQuanYi Micro Hei" charset="0"/>
                <a:cs typeface="WenQuanYi Micro Hei" charset="0"/>
              </a:defRPr>
            </a:lvl1pPr>
            <a:lvl2pPr eaLnBrk="0">
              <a:tabLst>
                <a:tab pos="656650" algn="l"/>
                <a:tab pos="1313299" algn="l"/>
                <a:tab pos="1969949" algn="l"/>
              </a:tabLst>
              <a:defRPr>
                <a:solidFill>
                  <a:schemeClr val="bg1"/>
                </a:solidFill>
                <a:latin typeface="Arial" pitchFamily="34" charset="0"/>
                <a:ea typeface="WenQuanYi Micro Hei" charset="0"/>
                <a:cs typeface="WenQuanYi Micro Hei" charset="0"/>
              </a:defRPr>
            </a:lvl2pPr>
            <a:lvl3pPr eaLnBrk="0">
              <a:tabLst>
                <a:tab pos="656650" algn="l"/>
                <a:tab pos="1313299" algn="l"/>
                <a:tab pos="1969949" algn="l"/>
              </a:tabLst>
              <a:defRPr>
                <a:solidFill>
                  <a:schemeClr val="bg1"/>
                </a:solidFill>
                <a:latin typeface="Arial" pitchFamily="34" charset="0"/>
                <a:ea typeface="WenQuanYi Micro Hei" charset="0"/>
                <a:cs typeface="WenQuanYi Micro Hei" charset="0"/>
              </a:defRPr>
            </a:lvl3pPr>
            <a:lvl4pPr eaLnBrk="0">
              <a:tabLst>
                <a:tab pos="656650" algn="l"/>
                <a:tab pos="1313299" algn="l"/>
                <a:tab pos="1969949" algn="l"/>
              </a:tabLst>
              <a:defRPr>
                <a:solidFill>
                  <a:schemeClr val="bg1"/>
                </a:solidFill>
                <a:latin typeface="Arial" pitchFamily="34" charset="0"/>
                <a:ea typeface="WenQuanYi Micro Hei" charset="0"/>
                <a:cs typeface="WenQuanYi Micro Hei" charset="0"/>
              </a:defRPr>
            </a:lvl4pPr>
            <a:lvl5pPr eaLnBrk="0">
              <a:tabLst>
                <a:tab pos="656650" algn="l"/>
                <a:tab pos="1313299" algn="l"/>
                <a:tab pos="1969949" algn="l"/>
              </a:tabLst>
              <a:defRPr>
                <a:solidFill>
                  <a:schemeClr val="bg1"/>
                </a:solidFill>
                <a:latin typeface="Arial" pitchFamily="34" charset="0"/>
                <a:ea typeface="WenQuanYi Micro Hei" charset="0"/>
                <a:cs typeface="WenQuanYi Micro Hei" charset="0"/>
              </a:defRPr>
            </a:lvl5pPr>
            <a:lvl6pPr marL="2280994" indent="-207363" algn="l" defTabSz="414726" rtl="0" eaLnBrk="0" fontAlgn="base" hangingPunct="0">
              <a:lnSpc>
                <a:spcPct val="93000"/>
              </a:lnSpc>
              <a:spcBef>
                <a:spcPct val="0"/>
              </a:spcBef>
              <a:spcAft>
                <a:spcPct val="0"/>
              </a:spcAft>
              <a:buClr>
                <a:srgbClr val="000000"/>
              </a:buClr>
              <a:buSzPct val="100000"/>
              <a:buFont typeface="Times New Roman" pitchFamily="18" charset="0"/>
              <a:tabLst>
                <a:tab pos="656650" algn="l"/>
                <a:tab pos="1313299" algn="l"/>
                <a:tab pos="1969949" algn="l"/>
              </a:tabLst>
              <a:defRPr>
                <a:solidFill>
                  <a:schemeClr val="bg1"/>
                </a:solidFill>
                <a:latin typeface="Arial" pitchFamily="34" charset="0"/>
                <a:ea typeface="WenQuanYi Micro Hei" charset="0"/>
                <a:cs typeface="WenQuanYi Micro Hei" charset="0"/>
              </a:defRPr>
            </a:lvl6pPr>
            <a:lvl7pPr marL="2695720" indent="-207363" algn="l" defTabSz="414726" rtl="0" eaLnBrk="0" fontAlgn="base" hangingPunct="0">
              <a:lnSpc>
                <a:spcPct val="93000"/>
              </a:lnSpc>
              <a:spcBef>
                <a:spcPct val="0"/>
              </a:spcBef>
              <a:spcAft>
                <a:spcPct val="0"/>
              </a:spcAft>
              <a:buClr>
                <a:srgbClr val="000000"/>
              </a:buClr>
              <a:buSzPct val="100000"/>
              <a:buFont typeface="Times New Roman" pitchFamily="18" charset="0"/>
              <a:tabLst>
                <a:tab pos="656650" algn="l"/>
                <a:tab pos="1313299" algn="l"/>
                <a:tab pos="1969949" algn="l"/>
              </a:tabLst>
              <a:defRPr>
                <a:solidFill>
                  <a:schemeClr val="bg1"/>
                </a:solidFill>
                <a:latin typeface="Arial" pitchFamily="34" charset="0"/>
                <a:ea typeface="WenQuanYi Micro Hei" charset="0"/>
                <a:cs typeface="WenQuanYi Micro Hei" charset="0"/>
              </a:defRPr>
            </a:lvl7pPr>
            <a:lvl8pPr marL="3110446" indent="-207363" algn="l" defTabSz="414726" rtl="0" eaLnBrk="0" fontAlgn="base" hangingPunct="0">
              <a:lnSpc>
                <a:spcPct val="93000"/>
              </a:lnSpc>
              <a:spcBef>
                <a:spcPct val="0"/>
              </a:spcBef>
              <a:spcAft>
                <a:spcPct val="0"/>
              </a:spcAft>
              <a:buClr>
                <a:srgbClr val="000000"/>
              </a:buClr>
              <a:buSzPct val="100000"/>
              <a:buFont typeface="Times New Roman" pitchFamily="18" charset="0"/>
              <a:tabLst>
                <a:tab pos="656650" algn="l"/>
                <a:tab pos="1313299" algn="l"/>
                <a:tab pos="1969949" algn="l"/>
              </a:tabLst>
              <a:defRPr>
                <a:solidFill>
                  <a:schemeClr val="bg1"/>
                </a:solidFill>
                <a:latin typeface="Arial" pitchFamily="34" charset="0"/>
                <a:ea typeface="WenQuanYi Micro Hei" charset="0"/>
                <a:cs typeface="WenQuanYi Micro Hei" charset="0"/>
              </a:defRPr>
            </a:lvl8pPr>
            <a:lvl9pPr marL="3525172" indent="-207363" algn="l" defTabSz="414726" rtl="0" eaLnBrk="0" fontAlgn="base" hangingPunct="0">
              <a:lnSpc>
                <a:spcPct val="93000"/>
              </a:lnSpc>
              <a:spcBef>
                <a:spcPct val="0"/>
              </a:spcBef>
              <a:spcAft>
                <a:spcPct val="0"/>
              </a:spcAft>
              <a:buClr>
                <a:srgbClr val="000000"/>
              </a:buClr>
              <a:buSzPct val="100000"/>
              <a:buFont typeface="Times New Roman" pitchFamily="18" charset="0"/>
              <a:tabLst>
                <a:tab pos="656650" algn="l"/>
                <a:tab pos="1313299" algn="l"/>
                <a:tab pos="1969949" algn="l"/>
              </a:tabLst>
              <a:defRPr>
                <a:solidFill>
                  <a:schemeClr val="bg1"/>
                </a:solidFill>
                <a:latin typeface="Arial" pitchFamily="34" charset="0"/>
                <a:ea typeface="WenQuanYi Micro Hei" charset="0"/>
                <a:cs typeface="WenQuanYi Micro Hei" charset="0"/>
              </a:defRPr>
            </a:lvl9pPr>
          </a:lstStyle>
          <a:p>
            <a:pPr eaLnBrk="1"/>
            <a:fld id="{BD8275D4-A38C-453D-8D74-410D3F7F2DB2}" type="slidenum">
              <a:rPr lang="en-US" altLang="ar-IQ" smtClean="0">
                <a:solidFill>
                  <a:srgbClr val="000000"/>
                </a:solidFill>
                <a:latin typeface="Times New Roman" pitchFamily="18" charset="0"/>
                <a:ea typeface="DejaVu Sans" charset="0"/>
                <a:cs typeface="DejaVu Sans" charset="0"/>
              </a:rPr>
              <a:pPr eaLnBrk="1"/>
              <a:t>4</a:t>
            </a:fld>
            <a:endParaRPr lang="en-US" altLang="ar-IQ">
              <a:solidFill>
                <a:srgbClr val="000000"/>
              </a:solidFill>
              <a:latin typeface="Times New Roman" pitchFamily="18" charset="0"/>
              <a:ea typeface="DejaVu Sans" charset="0"/>
              <a:cs typeface="DejaVu Sans" charset="0"/>
            </a:endParaRPr>
          </a:p>
        </p:txBody>
      </p:sp>
      <p:sp>
        <p:nvSpPr>
          <p:cNvPr id="2" name="مستطيل 1"/>
          <p:cNvSpPr/>
          <p:nvPr/>
        </p:nvSpPr>
        <p:spPr>
          <a:xfrm>
            <a:off x="73243" y="484993"/>
            <a:ext cx="9073008" cy="6278642"/>
          </a:xfrm>
          <a:prstGeom prst="rect">
            <a:avLst/>
          </a:prstGeom>
        </p:spPr>
        <p:txBody>
          <a:bodyPr wrap="square">
            <a:spAutoFit/>
          </a:bodyPr>
          <a:lstStyle/>
          <a:p>
            <a:pPr algn="l"/>
            <a:r>
              <a:rPr lang="en-US" dirty="0"/>
              <a:t>2- </a:t>
            </a:r>
            <a:r>
              <a:rPr lang="en-US" sz="2000" b="1" dirty="0"/>
              <a:t>Magnitude</a:t>
            </a:r>
            <a:r>
              <a:rPr lang="en-US" sz="2000" dirty="0"/>
              <a:t> </a:t>
            </a:r>
            <a:r>
              <a:rPr lang="en-US" sz="2400" dirty="0"/>
              <a:t>which is related to observing the effects and results of an earthquake in a </a:t>
            </a:r>
            <a:r>
              <a:rPr lang="ar-IQ" sz="2400" dirty="0"/>
              <a:t> </a:t>
            </a:r>
            <a:r>
              <a:rPr lang="en-US" sz="2400" dirty="0"/>
              <a:t>particular place, (symbolized by M) is calculated</a:t>
            </a:r>
          </a:p>
          <a:p>
            <a:pPr algn="l"/>
            <a:r>
              <a:rPr lang="en-US" sz="2400" dirty="0"/>
              <a:t>Starting from the amplitude or duration of seismic waves of specific frequency generated by the earthquake and recorded by a seismograph.</a:t>
            </a:r>
          </a:p>
          <a:p>
            <a:pPr algn="l"/>
            <a:r>
              <a:rPr lang="en-US" sz="2400" dirty="0"/>
              <a:t>The M is calculated from different types of seismic waves, taking into account various factors such as the dimension of the surface center</a:t>
            </a:r>
          </a:p>
          <a:p>
            <a:pPr algn="l"/>
            <a:r>
              <a:rPr lang="en-US" sz="2400" dirty="0"/>
              <a:t>For earthquake, depth of focus, frequency of vibration, type of seismograph used..</a:t>
            </a:r>
            <a:r>
              <a:rPr lang="en-US" sz="2400" dirty="0" err="1"/>
              <a:t>etc</a:t>
            </a:r>
            <a:r>
              <a:rPr lang="en-US" sz="2400" dirty="0"/>
              <a:t>.</a:t>
            </a:r>
          </a:p>
          <a:p>
            <a:pPr algn="l"/>
            <a:r>
              <a:rPr lang="en-US" sz="2400" dirty="0"/>
              <a:t>Various values ​​of intensity can be calculated, the most famous of which is</a:t>
            </a:r>
          </a:p>
          <a:p>
            <a:pPr algn="l"/>
            <a:r>
              <a:rPr lang="en-US" sz="2400" dirty="0"/>
              <a:t>1-Richter local  M L</a:t>
            </a:r>
          </a:p>
          <a:p>
            <a:pPr algn="l"/>
            <a:r>
              <a:rPr lang="en-US" sz="2400" dirty="0"/>
              <a:t>2-Surface wave  M S</a:t>
            </a:r>
          </a:p>
          <a:p>
            <a:pPr algn="l"/>
            <a:r>
              <a:rPr lang="en-US" sz="2400" dirty="0"/>
              <a:t>3-Body waves M B</a:t>
            </a:r>
          </a:p>
          <a:p>
            <a:pPr algn="l"/>
            <a:r>
              <a:rPr lang="en-US" sz="2400" dirty="0"/>
              <a:t>MW</a:t>
            </a:r>
            <a:r>
              <a:rPr lang="ar-IQ" sz="2400" dirty="0"/>
              <a:t>  </a:t>
            </a:r>
            <a:r>
              <a:rPr lang="en-US" sz="2400" dirty="0"/>
              <a:t> 4-the moment</a:t>
            </a:r>
          </a:p>
          <a:p>
            <a:pPr algn="l"/>
            <a:r>
              <a:rPr lang="en-US" sz="2400" dirty="0"/>
              <a:t> </a:t>
            </a:r>
          </a:p>
          <a:p>
            <a:pPr algn="l"/>
            <a:r>
              <a:rPr lang="en-US" dirty="0"/>
              <a:t> </a:t>
            </a:r>
          </a:p>
        </p:txBody>
      </p:sp>
    </p:spTree>
    <p:extLst>
      <p:ext uri="{BB962C8B-B14F-4D97-AF65-F5344CB8AC3E}">
        <p14:creationId xmlns:p14="http://schemas.microsoft.com/office/powerpoint/2010/main" val="3262109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3441" y="398923"/>
            <a:ext cx="7560000" cy="6061596"/>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373010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240</Words>
  <Application>Microsoft Office PowerPoint</Application>
  <PresentationFormat>عرض على الشاشة (4:3)</PresentationFormat>
  <Paragraphs>26</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عرض تقديمي في PowerPoint</vt:lpstr>
      <vt:lpstr>عرض تقديمي في PowerPoint</vt:lpstr>
      <vt:lpstr>Intensity</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7</dc:title>
  <dc:creator>user</dc:creator>
  <cp:lastModifiedBy>Ss Ali</cp:lastModifiedBy>
  <cp:revision>8</cp:revision>
  <dcterms:created xsi:type="dcterms:W3CDTF">2020-12-13T15:16:25Z</dcterms:created>
  <dcterms:modified xsi:type="dcterms:W3CDTF">2023-09-16T05:09:19Z</dcterms:modified>
</cp:coreProperties>
</file>